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Vidaloka"/>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Vidaloka-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4e5d5c92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4e5d5c92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4e5d5c92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4e5d5c92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TODO: Aarjav</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192288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5192288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4e5d5c92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4e5d5c92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6512141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6512141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e5d5c92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4e5d5c92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4e5d5c92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4e5d5c92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6245d87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6245d87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4e5d5c92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4e5d5c92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Explain sigfox, pycomm, BS, man-in-the-middle attack</a:t>
            </a:r>
            <a:endParaRPr sz="1300">
              <a:solidFill>
                <a:srgbClr val="595959"/>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
                <a:solidFill>
                  <a:srgbClr val="1A9988"/>
                </a:solidFill>
              </a:rPr>
              <a:t>In this project, we set up two devices to communicate with each other. We set up a plug-and-play Pycom FiPy to act as a “Sigfox” device to communicate with the Sigfox base station (SNE - Sigfox Network Emulator, which emulates a base station). Once having connected the FiPy to a computer over USB and having downloaded the Pymakr extension for our preferred code editor, we can run code on the FiPy that attempts to communicate with local Sigfox applications over the RC2 Radio Configuration (RC2 is for the US and it operates in the 900MHz frequency band). One can perform several different actions of communication, namely the uplink and downlink. The uplink involves sending data to the Sigfox  base station while the downlink involves receiving information from the Sigfox base station.</a:t>
            </a:r>
            <a:endParaRPr sz="1300">
              <a:solidFill>
                <a:srgbClr val="595959"/>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4e5d5c92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4e5d5c92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Responsible: Mike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Explain/show screenshots of Pycomm script and sigfox BS uplink</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595959"/>
                </a:solidFill>
                <a:latin typeface="Lato"/>
                <a:ea typeface="Lato"/>
                <a:cs typeface="Lato"/>
                <a:sym typeface="Lato"/>
              </a:rPr>
              <a:t>Radio Configuration 2 (RC2) is the 900 Mhz frequency band that Sigfox designates for the US.</a:t>
            </a:r>
            <a:endParaRPr sz="1300">
              <a:solidFill>
                <a:srgbClr val="595959"/>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
              <a:t>The Sigfox application is a combination of the SDR Dongle hardware and the Sigfox Network Emulator (SNE) software solution. The SDR</a:t>
            </a:r>
            <a:endParaRPr/>
          </a:p>
          <a:p>
            <a:pPr indent="0" lvl="0" marL="0" rtl="0" algn="l">
              <a:spcBef>
                <a:spcPts val="0"/>
              </a:spcBef>
              <a:spcAft>
                <a:spcPts val="0"/>
              </a:spcAft>
              <a:buClr>
                <a:schemeClr val="dk1"/>
              </a:buClr>
              <a:buSzPts val="1100"/>
              <a:buFont typeface="Arial"/>
              <a:buNone/>
            </a:pPr>
            <a:r>
              <a:rPr lang="en"/>
              <a:t>Dongle is a USB stick that can connect directly to your personal</a:t>
            </a:r>
            <a:endParaRPr/>
          </a:p>
          <a:p>
            <a:pPr indent="0" lvl="0" marL="0" rtl="0" algn="l">
              <a:spcBef>
                <a:spcPts val="0"/>
              </a:spcBef>
              <a:spcAft>
                <a:spcPts val="0"/>
              </a:spcAft>
              <a:buClr>
                <a:schemeClr val="dk1"/>
              </a:buClr>
              <a:buSzPts val="1100"/>
              <a:buFont typeface="Arial"/>
              <a:buNone/>
            </a:pPr>
            <a:r>
              <a:rPr lang="en"/>
              <a:t>device and comes with an antenna to receive incoming messages.</a:t>
            </a:r>
            <a:endParaRPr/>
          </a:p>
          <a:p>
            <a:pPr indent="0" lvl="0" marL="0" rtl="0" algn="l">
              <a:spcBef>
                <a:spcPts val="0"/>
              </a:spcBef>
              <a:spcAft>
                <a:spcPts val="0"/>
              </a:spcAft>
              <a:buClr>
                <a:schemeClr val="dk1"/>
              </a:buClr>
              <a:buSzPts val="1100"/>
              <a:buFont typeface="Arial"/>
              <a:buNone/>
            </a:pPr>
            <a:r>
              <a:rPr lang="en"/>
              <a:t>The SNE emulates a Sigfox base station and is not connected to the</a:t>
            </a:r>
            <a:endParaRPr/>
          </a:p>
          <a:p>
            <a:pPr indent="0" lvl="0" marL="0" rtl="0" algn="l">
              <a:spcBef>
                <a:spcPts val="0"/>
              </a:spcBef>
              <a:spcAft>
                <a:spcPts val="0"/>
              </a:spcAft>
              <a:buClr>
                <a:schemeClr val="dk1"/>
              </a:buClr>
              <a:buSzPts val="1100"/>
              <a:buFont typeface="Arial"/>
              <a:buNone/>
            </a:pPr>
            <a:r>
              <a:rPr lang="en"/>
              <a:t>Sigfox backend (on the cloud). In order to communicate with the two, we first had to retrieve</a:t>
            </a:r>
            <a:endParaRPr/>
          </a:p>
          <a:p>
            <a:pPr indent="0" lvl="0" marL="0" rtl="0" algn="l">
              <a:spcBef>
                <a:spcPts val="0"/>
              </a:spcBef>
              <a:spcAft>
                <a:spcPts val="0"/>
              </a:spcAft>
              <a:buClr>
                <a:schemeClr val="dk1"/>
              </a:buClr>
              <a:buSzPts val="1100"/>
              <a:buFont typeface="Arial"/>
              <a:buNone/>
            </a:pPr>
            <a:r>
              <a:rPr lang="en"/>
              <a:t>the identity of the Pycomm FiPy and register it within the Sigfox SNE. Once</a:t>
            </a:r>
            <a:endParaRPr/>
          </a:p>
          <a:p>
            <a:pPr indent="0" lvl="0" marL="0" rtl="0" algn="l">
              <a:spcBef>
                <a:spcPts val="0"/>
              </a:spcBef>
              <a:spcAft>
                <a:spcPts val="0"/>
              </a:spcAft>
              <a:buClr>
                <a:schemeClr val="dk1"/>
              </a:buClr>
              <a:buSzPts val="1100"/>
              <a:buFont typeface="Arial"/>
              <a:buNone/>
            </a:pPr>
            <a:r>
              <a:rPr lang="en"/>
              <a:t>this connection is established and the SNE is running, we can ping/test the uplink of </a:t>
            </a:r>
            <a:endParaRPr/>
          </a:p>
          <a:p>
            <a:pPr indent="0" lvl="0" marL="0" rtl="0" algn="l">
              <a:spcBef>
                <a:spcPts val="0"/>
              </a:spcBef>
              <a:spcAft>
                <a:spcPts val="0"/>
              </a:spcAft>
              <a:buClr>
                <a:schemeClr val="dk1"/>
              </a:buClr>
              <a:buSzPts val="1100"/>
              <a:buFont typeface="Arial"/>
              <a:buNone/>
            </a:pPr>
            <a:r>
              <a:rPr lang="en"/>
              <a:t>our Sigfox base station by running the FiPy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One important thing to note is that Sigfox uses Advanced Encryption Standard</a:t>
            </a:r>
            <a:endParaRPr/>
          </a:p>
          <a:p>
            <a:pPr indent="0" lvl="0" marL="0" rtl="0" algn="l">
              <a:spcBef>
                <a:spcPts val="0"/>
              </a:spcBef>
              <a:spcAft>
                <a:spcPts val="0"/>
              </a:spcAft>
              <a:buClr>
                <a:schemeClr val="dk1"/>
              </a:buClr>
              <a:buSzPts val="1100"/>
              <a:buFont typeface="Arial"/>
              <a:buNone/>
            </a:pPr>
            <a:r>
              <a:rPr lang="en"/>
              <a:t>(AES) 128 public key encryption to perform authentication and data</a:t>
            </a:r>
            <a:endParaRPr/>
          </a:p>
          <a:p>
            <a:pPr indent="0" lvl="0" marL="0" rtl="0" algn="l">
              <a:spcBef>
                <a:spcPts val="0"/>
              </a:spcBef>
              <a:spcAft>
                <a:spcPts val="0"/>
              </a:spcAft>
              <a:buClr>
                <a:schemeClr val="dk1"/>
              </a:buClr>
              <a:buSzPts val="1100"/>
              <a:buFont typeface="Arial"/>
              <a:buNone/>
            </a:pPr>
            <a:r>
              <a:rPr lang="en"/>
              <a:t>integrity checks [4]. Each Sigfox device has the option to enable</a:t>
            </a:r>
            <a:endParaRPr/>
          </a:p>
          <a:p>
            <a:pPr indent="0" lvl="0" marL="0" rtl="0" algn="l">
              <a:spcBef>
                <a:spcPts val="0"/>
              </a:spcBef>
              <a:spcAft>
                <a:spcPts val="0"/>
              </a:spcAft>
              <a:buClr>
                <a:schemeClr val="dk1"/>
              </a:buClr>
              <a:buSzPts val="1100"/>
              <a:buFont typeface="Arial"/>
              <a:buNone/>
            </a:pPr>
            <a:r>
              <a:rPr lang="en"/>
              <a:t>or disable AES. Without authentication enabled, the SNE can still</a:t>
            </a:r>
            <a:endParaRPr/>
          </a:p>
          <a:p>
            <a:pPr indent="0" lvl="0" marL="0" rtl="0" algn="l">
              <a:spcBef>
                <a:spcPts val="0"/>
              </a:spcBef>
              <a:spcAft>
                <a:spcPts val="0"/>
              </a:spcAft>
              <a:buClr>
                <a:schemeClr val="dk1"/>
              </a:buClr>
              <a:buSzPts val="1100"/>
              <a:buFont typeface="Arial"/>
              <a:buNone/>
            </a:pPr>
            <a:r>
              <a:rPr lang="en"/>
              <a:t>receive messages via the uplink but </a:t>
            </a:r>
            <a:r>
              <a:rPr i="1" lang="en"/>
              <a:t>cannot </a:t>
            </a:r>
            <a:r>
              <a:rPr lang="en"/>
              <a:t>authenticate the sender and thus cannot</a:t>
            </a:r>
            <a:endParaRPr/>
          </a:p>
          <a:p>
            <a:pPr indent="0" lvl="0" marL="0" rtl="0" algn="l">
              <a:spcBef>
                <a:spcPts val="0"/>
              </a:spcBef>
              <a:spcAft>
                <a:spcPts val="0"/>
              </a:spcAft>
              <a:buClr>
                <a:schemeClr val="dk1"/>
              </a:buClr>
              <a:buSzPts val="1100"/>
              <a:buFont typeface="Arial"/>
              <a:buNone/>
            </a:pPr>
            <a:r>
              <a:rPr lang="en"/>
              <a:t>send downlink messages in response. Additionally, you must </a:t>
            </a:r>
            <a:r>
              <a:rPr i="1" lang="en">
                <a:solidFill>
                  <a:schemeClr val="dk1"/>
                </a:solidFill>
              </a:rPr>
              <a:t>manually </a:t>
            </a:r>
            <a:r>
              <a:rPr lang="en"/>
              <a:t>enable the Pycom</a:t>
            </a:r>
            <a:endParaRPr/>
          </a:p>
          <a:p>
            <a:pPr indent="0" lvl="0" marL="0" rtl="0" algn="l">
              <a:spcBef>
                <a:spcPts val="0"/>
              </a:spcBef>
              <a:spcAft>
                <a:spcPts val="0"/>
              </a:spcAft>
              <a:buClr>
                <a:schemeClr val="dk1"/>
              </a:buClr>
              <a:buSzPts val="1100"/>
              <a:buFont typeface="Arial"/>
              <a:buNone/>
            </a:pPr>
            <a:r>
              <a:rPr lang="en"/>
              <a:t>device to use this public key in the python code. (the Pycomm device acts as our sigfox device)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4e5d5c92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4e5d5c92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Mike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Sigfox network itself is bidirectional and tries to </a:t>
            </a:r>
            <a:r>
              <a:rPr lang="en"/>
              <a:t>achieve</a:t>
            </a:r>
            <a:r>
              <a:rPr lang="en"/>
              <a:t> very low energy consumption in several ways. One of which is the fact that it is all about small message sizes. </a:t>
            </a:r>
            <a:endParaRPr/>
          </a:p>
          <a:p>
            <a:pPr indent="457200" lvl="0" marL="0" rtl="0" algn="l">
              <a:spcBef>
                <a:spcPts val="0"/>
              </a:spcBef>
              <a:spcAft>
                <a:spcPts val="0"/>
              </a:spcAft>
              <a:buNone/>
            </a:pPr>
            <a:r>
              <a:rPr lang="en"/>
              <a:t>Each uplink message can be a maximum of 12 bytes long and there is a limit of 140 uplink messages per day.</a:t>
            </a:r>
            <a:endParaRPr/>
          </a:p>
          <a:p>
            <a:pPr indent="457200" lvl="0" marL="0" rtl="0" algn="l">
              <a:spcBef>
                <a:spcPts val="0"/>
              </a:spcBef>
              <a:spcAft>
                <a:spcPts val="0"/>
              </a:spcAft>
              <a:buNone/>
            </a:pPr>
            <a:r>
              <a:rPr lang="en"/>
              <a:t>Each downlink message sent </a:t>
            </a:r>
            <a:r>
              <a:rPr i="1" lang="en"/>
              <a:t>back to </a:t>
            </a:r>
            <a:r>
              <a:rPr lang="en"/>
              <a:t>devices can </a:t>
            </a:r>
            <a:r>
              <a:rPr lang="en"/>
              <a:t>only</a:t>
            </a:r>
            <a:r>
              <a:rPr lang="en"/>
              <a:t> be 8 bytes long and there are limits to how many can be transmitted (4 per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Authentication is required to test the downlink. </a:t>
            </a:r>
            <a:r>
              <a:rPr lang="en">
                <a:solidFill>
                  <a:schemeClr val="dk1"/>
                </a:solidFill>
              </a:rPr>
              <a:t>Without authentication disabled, the SNE can still receive messages via the uplink but </a:t>
            </a:r>
            <a:r>
              <a:rPr i="1" lang="en">
                <a:solidFill>
                  <a:schemeClr val="dk1"/>
                </a:solidFill>
              </a:rPr>
              <a:t>cannot </a:t>
            </a:r>
            <a:r>
              <a:rPr lang="en">
                <a:solidFill>
                  <a:schemeClr val="dk1"/>
                </a:solidFill>
              </a:rPr>
              <a:t>authenticate the sender and thus cannot send downlink messages in response</a:t>
            </a:r>
            <a:r>
              <a:rPr lang="en"/>
              <a:t>. </a:t>
            </a:r>
            <a:r>
              <a:rPr lang="en" sz="1300">
                <a:solidFill>
                  <a:schemeClr val="dk1"/>
                </a:solidFill>
              </a:rPr>
              <a:t>When sigfox SNE receives a downlink, it sends a uplink message with a flag telling the sigfox backend(?) that it is expecting a downlink message. 20-40 seconds later, the downlink message will be sent back from the base station to the device. To enable the downlink, you must specify a callback, which will send a request to the indicated url (a cloud backend or a localhost application) which will parse the data contained in the packet.</a:t>
            </a:r>
            <a:endParaRPr sz="13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a:t>
            </a:r>
            <a:r>
              <a:rPr lang="en">
                <a:solidFill>
                  <a:schemeClr val="dk1"/>
                </a:solidFill>
              </a:rPr>
              <a:t>api.js setting up basic routes locally and an 8-byte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Sigfox Backend - cloud application where you can configure your callbacks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4e5d5c92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4e5d5c92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rgbClr val="595959"/>
                </a:solidFill>
                <a:latin typeface="Lato"/>
                <a:ea typeface="Lato"/>
                <a:cs typeface="Lato"/>
                <a:sym typeface="Lato"/>
              </a:rPr>
              <a:t>The intention behind this attack - sigfox does not use any handshake mechanism and relies solely on device ID and packet authentication (Which can even be turned off)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4e5d5c92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4e5d5c92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AutoNum type="arabicPeriod"/>
            </a:pPr>
            <a:r>
              <a:rPr lang="en" sz="1300">
                <a:solidFill>
                  <a:srgbClr val="595959"/>
                </a:solidFill>
                <a:latin typeface="Lato"/>
                <a:ea typeface="Lato"/>
                <a:cs typeface="Lato"/>
                <a:sym typeface="Lato"/>
              </a:rPr>
              <a:t>Primarily supported for Ubuntu</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AutoNum type="arabicPeriod"/>
            </a:pPr>
            <a:r>
              <a:rPr lang="en" sz="1300">
                <a:solidFill>
                  <a:srgbClr val="595959"/>
                </a:solidFill>
                <a:latin typeface="Lato"/>
                <a:ea typeface="Lato"/>
                <a:cs typeface="Lato"/>
                <a:sym typeface="Lato"/>
              </a:rPr>
              <a:t>VMBox not user-friendly with frequent crashing</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AutoNum type="arabicPeriod"/>
            </a:pPr>
            <a:r>
              <a:rPr lang="en" sz="1300">
                <a:solidFill>
                  <a:srgbClr val="595959"/>
                </a:solidFill>
                <a:latin typeface="Lato"/>
                <a:ea typeface="Lato"/>
                <a:cs typeface="Lato"/>
                <a:sym typeface="Lato"/>
              </a:rPr>
              <a:t>Known bug for USRP driver not found by the UHD library</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rgbClr val="595959"/>
                </a:solidFill>
                <a:latin typeface="Lato"/>
                <a:ea typeface="Lato"/>
                <a:cs typeface="Lato"/>
                <a:sym typeface="Lato"/>
              </a:rPr>
              <a:t>Solution - had to find a stable desktop environment, hack library settings to access and flash correct drivers for the USRP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4e5d5c92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4e5d5c92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USRP flow graph, play the captured signal, elaborate on three peak signal signature</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4e5d5c92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4e5d5c92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4e5d5c92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4e5d5c92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support.sigfox.com/docs/sigfox-network-emulator-user-manual" TargetMode="External"/><Relationship Id="rId4" Type="http://schemas.openxmlformats.org/officeDocument/2006/relationships/hyperlink" Target="https://storage.googleapis.com/public-assets-xd-support-sigfox-production-338901379285/47453347-RSA_userguide.pdf" TargetMode="External"/><Relationship Id="rId5" Type="http://schemas.openxmlformats.org/officeDocument/2006/relationships/hyperlink" Target="https://github.com/Jeija/renard-ph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a Sigfox application and creating a replay attack</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Georgia"/>
                <a:ea typeface="Georgia"/>
                <a:cs typeface="Georgia"/>
                <a:sym typeface="Georgia"/>
              </a:rPr>
              <a:t>Aarjav Kothari, Pragya Sharma, Michael Sherman</a:t>
            </a:r>
            <a:endParaRPr sz="17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Decode the signal</a:t>
            </a:r>
            <a:endParaRPr/>
          </a:p>
        </p:txBody>
      </p:sp>
      <p:sp>
        <p:nvSpPr>
          <p:cNvPr id="178" name="Google Shape;178;p22"/>
          <p:cNvSpPr txBox="1"/>
          <p:nvPr>
            <p:ph idx="1" type="body"/>
          </p:nvPr>
        </p:nvSpPr>
        <p:spPr>
          <a:xfrm>
            <a:off x="805650" y="1930050"/>
            <a:ext cx="7546200" cy="15240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T</a:t>
            </a:r>
            <a:r>
              <a:rPr lang="en" sz="1700">
                <a:latin typeface="Georgia"/>
                <a:ea typeface="Georgia"/>
                <a:cs typeface="Georgia"/>
                <a:sym typeface="Georgia"/>
              </a:rPr>
              <a:t>ried to convert our recorded DAT file into a WAV file to use the protocol</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Failed to convert as we couldn’t figure out the right header for the WAV file </a:t>
            </a:r>
            <a:endParaRPr sz="1700">
              <a:latin typeface="Georgia"/>
              <a:ea typeface="Georgia"/>
              <a:cs typeface="Georgia"/>
              <a:sym typeface="Georgia"/>
            </a:endParaRPr>
          </a:p>
        </p:txBody>
      </p:sp>
      <p:pic>
        <p:nvPicPr>
          <p:cNvPr id="179" name="Google Shape;179;p22"/>
          <p:cNvPicPr preferRelativeResize="0"/>
          <p:nvPr/>
        </p:nvPicPr>
        <p:blipFill>
          <a:blip r:embed="rId3">
            <a:alphaModFix/>
          </a:blip>
          <a:stretch>
            <a:fillRect/>
          </a:stretch>
        </p:blipFill>
        <p:spPr>
          <a:xfrm>
            <a:off x="545200" y="3313050"/>
            <a:ext cx="5580024" cy="1630901"/>
          </a:xfrm>
          <a:prstGeom prst="rect">
            <a:avLst/>
          </a:prstGeom>
          <a:noFill/>
          <a:ln>
            <a:noFill/>
          </a:ln>
        </p:spPr>
      </p:pic>
      <p:sp>
        <p:nvSpPr>
          <p:cNvPr id="180" name="Google Shape;180;p22"/>
          <p:cNvSpPr txBox="1"/>
          <p:nvPr>
            <p:ph idx="1" type="body"/>
          </p:nvPr>
        </p:nvSpPr>
        <p:spPr>
          <a:xfrm>
            <a:off x="6877550" y="3905750"/>
            <a:ext cx="2108700" cy="4455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None/>
            </a:pPr>
            <a:r>
              <a:rPr lang="en" sz="2100">
                <a:latin typeface="Georgia"/>
                <a:ea typeface="Georgia"/>
                <a:cs typeface="Georgia"/>
                <a:sym typeface="Georgia"/>
              </a:rPr>
              <a:t>Only static!</a:t>
            </a:r>
            <a:endParaRPr sz="2100">
              <a:latin typeface="Georgia"/>
              <a:ea typeface="Georgia"/>
              <a:cs typeface="Georgia"/>
              <a:sym typeface="Georgia"/>
            </a:endParaRPr>
          </a:p>
        </p:txBody>
      </p:sp>
      <p:sp>
        <p:nvSpPr>
          <p:cNvPr id="181" name="Google Shape;181;p22"/>
          <p:cNvSpPr/>
          <p:nvPr/>
        </p:nvSpPr>
        <p:spPr>
          <a:xfrm>
            <a:off x="6463925" y="3905750"/>
            <a:ext cx="583500" cy="445500"/>
          </a:xfrm>
          <a:prstGeom prst="lef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Using Sigfox Radio Signal Analyzer </a:t>
            </a:r>
            <a:endParaRPr/>
          </a:p>
        </p:txBody>
      </p:sp>
      <p:sp>
        <p:nvSpPr>
          <p:cNvPr id="187" name="Google Shape;187;p23"/>
          <p:cNvSpPr txBox="1"/>
          <p:nvPr>
            <p:ph idx="1" type="body"/>
          </p:nvPr>
        </p:nvSpPr>
        <p:spPr>
          <a:xfrm>
            <a:off x="729450" y="2078875"/>
            <a:ext cx="7607700" cy="22611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Used Sigfox RSA to help decode the signal </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The RSA showed captured signal when signal sent from the Pycom device</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We were able to decode the headers in the RSA</a:t>
            </a:r>
            <a:endParaRPr sz="1700">
              <a:latin typeface="Georgia"/>
              <a:ea typeface="Georgia"/>
              <a:cs typeface="Georgia"/>
              <a:sym typeface="Georgia"/>
            </a:endParaRPr>
          </a:p>
          <a:p>
            <a:pPr indent="0" lvl="0" marL="914400" rtl="0" algn="l">
              <a:spcBef>
                <a:spcPts val="1200"/>
              </a:spcBef>
              <a:spcAft>
                <a:spcPts val="1200"/>
              </a:spcAft>
              <a:buNone/>
            </a:pPr>
            <a:r>
              <a:t/>
            </a:r>
            <a:endParaRPr sz="1800"/>
          </a:p>
        </p:txBody>
      </p:sp>
      <p:pic>
        <p:nvPicPr>
          <p:cNvPr id="188" name="Google Shape;188;p23"/>
          <p:cNvPicPr preferRelativeResize="0"/>
          <p:nvPr/>
        </p:nvPicPr>
        <p:blipFill>
          <a:blip r:embed="rId3">
            <a:alphaModFix/>
          </a:blip>
          <a:stretch>
            <a:fillRect/>
          </a:stretch>
        </p:blipFill>
        <p:spPr>
          <a:xfrm>
            <a:off x="3784175" y="3623475"/>
            <a:ext cx="3401925" cy="1181625"/>
          </a:xfrm>
          <a:prstGeom prst="rect">
            <a:avLst/>
          </a:prstGeom>
          <a:noFill/>
          <a:ln>
            <a:noFill/>
          </a:ln>
        </p:spPr>
      </p:pic>
      <p:pic>
        <p:nvPicPr>
          <p:cNvPr id="189" name="Google Shape;189;p23"/>
          <p:cNvPicPr preferRelativeResize="0"/>
          <p:nvPr/>
        </p:nvPicPr>
        <p:blipFill>
          <a:blip r:embed="rId4">
            <a:alphaModFix/>
          </a:blip>
          <a:stretch>
            <a:fillRect/>
          </a:stretch>
        </p:blipFill>
        <p:spPr>
          <a:xfrm>
            <a:off x="7186099" y="4339974"/>
            <a:ext cx="535200" cy="535200"/>
          </a:xfrm>
          <a:prstGeom prst="rect">
            <a:avLst/>
          </a:prstGeom>
          <a:noFill/>
          <a:ln>
            <a:noFill/>
          </a:ln>
        </p:spPr>
      </p:pic>
      <p:sp>
        <p:nvSpPr>
          <p:cNvPr id="190" name="Google Shape;190;p23"/>
          <p:cNvSpPr/>
          <p:nvPr/>
        </p:nvSpPr>
        <p:spPr>
          <a:xfrm rot="1589729">
            <a:off x="6582209" y="4254554"/>
            <a:ext cx="663039" cy="370293"/>
          </a:xfrm>
          <a:prstGeom prst="lef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3">
            <a:alphaModFix/>
          </a:blip>
          <a:stretch>
            <a:fillRect/>
          </a:stretch>
        </p:blipFill>
        <p:spPr>
          <a:xfrm>
            <a:off x="0" y="1967221"/>
            <a:ext cx="9144002" cy="1480257"/>
          </a:xfrm>
          <a:prstGeom prst="rect">
            <a:avLst/>
          </a:prstGeom>
          <a:noFill/>
          <a:ln cap="flat" cmpd="sng" w="9525">
            <a:solidFill>
              <a:schemeClr val="dk2"/>
            </a:solidFill>
            <a:prstDash val="solid"/>
            <a:round/>
            <a:headEnd len="sm" w="sm" type="none"/>
            <a:tailEnd len="sm" w="sm" type="none"/>
          </a:ln>
        </p:spPr>
      </p:pic>
      <p:sp>
        <p:nvSpPr>
          <p:cNvPr id="196" name="Google Shape;196;p24"/>
          <p:cNvSpPr txBox="1"/>
          <p:nvPr>
            <p:ph idx="4294967295" type="body"/>
          </p:nvPr>
        </p:nvSpPr>
        <p:spPr>
          <a:xfrm>
            <a:off x="3155700" y="3697425"/>
            <a:ext cx="2832600" cy="445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800"/>
              <a:t>RSA decoder output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1318650"/>
            <a:ext cx="5550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USRP really transmitting the signal?</a:t>
            </a:r>
            <a:endParaRPr/>
          </a:p>
        </p:txBody>
      </p:sp>
      <p:pic>
        <p:nvPicPr>
          <p:cNvPr id="202" name="Google Shape;202;p25"/>
          <p:cNvPicPr preferRelativeResize="0"/>
          <p:nvPr/>
        </p:nvPicPr>
        <p:blipFill rotWithShape="1">
          <a:blip r:embed="rId3">
            <a:alphaModFix/>
          </a:blip>
          <a:srcRect b="11264" l="23873" r="0" t="3330"/>
          <a:stretch/>
        </p:blipFill>
        <p:spPr>
          <a:xfrm>
            <a:off x="4391150" y="2072750"/>
            <a:ext cx="4283776" cy="2855800"/>
          </a:xfrm>
          <a:prstGeom prst="rect">
            <a:avLst/>
          </a:prstGeom>
          <a:noFill/>
          <a:ln>
            <a:noFill/>
          </a:ln>
        </p:spPr>
      </p:pic>
      <p:sp>
        <p:nvSpPr>
          <p:cNvPr id="203" name="Google Shape;203;p25"/>
          <p:cNvSpPr txBox="1"/>
          <p:nvPr>
            <p:ph idx="1" type="body"/>
          </p:nvPr>
        </p:nvSpPr>
        <p:spPr>
          <a:xfrm>
            <a:off x="729450" y="2370100"/>
            <a:ext cx="3185700" cy="25584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RSA was not able to hear </a:t>
            </a:r>
            <a:r>
              <a:rPr lang="en" sz="1700">
                <a:latin typeface="Georgia"/>
                <a:ea typeface="Georgia"/>
                <a:cs typeface="Georgia"/>
                <a:sym typeface="Georgia"/>
              </a:rPr>
              <a:t>transmitted</a:t>
            </a:r>
            <a:r>
              <a:rPr lang="en" sz="1700">
                <a:latin typeface="Georgia"/>
                <a:ea typeface="Georgia"/>
                <a:cs typeface="Georgia"/>
                <a:sym typeface="Georgia"/>
              </a:rPr>
              <a:t> signals from the USRP with Gain = 0</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At Gain = 60, small peaks were observed</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Replayed packet was still not decoded </a:t>
            </a:r>
            <a:endParaRPr sz="17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Sigfox in the world</a:t>
            </a:r>
            <a:endParaRPr/>
          </a:p>
        </p:txBody>
      </p:sp>
      <p:sp>
        <p:nvSpPr>
          <p:cNvPr id="209" name="Google Shape;20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26"/>
          <p:cNvPicPr preferRelativeResize="0"/>
          <p:nvPr/>
        </p:nvPicPr>
        <p:blipFill>
          <a:blip r:embed="rId3">
            <a:alphaModFix/>
          </a:blip>
          <a:stretch>
            <a:fillRect/>
          </a:stretch>
        </p:blipFill>
        <p:spPr>
          <a:xfrm>
            <a:off x="1594600" y="1853840"/>
            <a:ext cx="5954798" cy="33495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
        <p:nvSpPr>
          <p:cNvPr id="216" name="Google Shape;21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Font typeface="Georgia"/>
              <a:buAutoNum type="arabicPeriod"/>
            </a:pPr>
            <a:r>
              <a:rPr lang="en" sz="1800">
                <a:latin typeface="Georgia"/>
                <a:ea typeface="Georgia"/>
                <a:cs typeface="Georgia"/>
                <a:sym typeface="Georgia"/>
              </a:rPr>
              <a:t>Deep understanding of networks and communication protocols</a:t>
            </a:r>
            <a:endParaRPr sz="1800">
              <a:latin typeface="Georgia"/>
              <a:ea typeface="Georgia"/>
              <a:cs typeface="Georgia"/>
              <a:sym typeface="Georgia"/>
            </a:endParaRPr>
          </a:p>
          <a:p>
            <a:pPr indent="-342900" lvl="0" marL="457200" rtl="0" algn="just">
              <a:spcBef>
                <a:spcPts val="0"/>
              </a:spcBef>
              <a:spcAft>
                <a:spcPts val="0"/>
              </a:spcAft>
              <a:buSzPts val="1800"/>
              <a:buFont typeface="Georgia"/>
              <a:buAutoNum type="arabicPeriod"/>
            </a:pPr>
            <a:r>
              <a:rPr lang="en" sz="1800">
                <a:latin typeface="Georgia"/>
                <a:ea typeface="Georgia"/>
                <a:cs typeface="Georgia"/>
                <a:sym typeface="Georgia"/>
              </a:rPr>
              <a:t>How these long range communication protocols are </a:t>
            </a:r>
            <a:r>
              <a:rPr lang="en" sz="1800">
                <a:latin typeface="Georgia"/>
                <a:ea typeface="Georgia"/>
                <a:cs typeface="Georgia"/>
                <a:sym typeface="Georgia"/>
              </a:rPr>
              <a:t>susceptible</a:t>
            </a:r>
            <a:r>
              <a:rPr lang="en" sz="1800">
                <a:latin typeface="Georgia"/>
                <a:ea typeface="Georgia"/>
                <a:cs typeface="Georgia"/>
                <a:sym typeface="Georgia"/>
              </a:rPr>
              <a:t> to attacks</a:t>
            </a:r>
            <a:endParaRPr sz="1800">
              <a:latin typeface="Georgia"/>
              <a:ea typeface="Georgia"/>
              <a:cs typeface="Georgia"/>
              <a:sym typeface="Georgia"/>
            </a:endParaRPr>
          </a:p>
          <a:p>
            <a:pPr indent="-342900" lvl="0" marL="457200" rtl="0" algn="just">
              <a:spcBef>
                <a:spcPts val="0"/>
              </a:spcBef>
              <a:spcAft>
                <a:spcPts val="0"/>
              </a:spcAft>
              <a:buSzPts val="1800"/>
              <a:buFont typeface="Georgia"/>
              <a:buAutoNum type="arabicPeriod"/>
            </a:pPr>
            <a:r>
              <a:rPr lang="en" sz="1800">
                <a:latin typeface="Georgia"/>
                <a:ea typeface="Georgia"/>
                <a:cs typeface="Georgia"/>
                <a:sym typeface="Georgia"/>
              </a:rPr>
              <a:t>SDRs are a great tool for sniffing communication but also easily </a:t>
            </a:r>
            <a:r>
              <a:rPr lang="en" sz="1800">
                <a:latin typeface="Georgia"/>
                <a:ea typeface="Georgia"/>
                <a:cs typeface="Georgia"/>
                <a:sym typeface="Georgia"/>
              </a:rPr>
              <a:t>accessible</a:t>
            </a:r>
            <a:r>
              <a:rPr lang="en" sz="1800">
                <a:latin typeface="Georgia"/>
                <a:ea typeface="Georgia"/>
                <a:cs typeface="Georgia"/>
                <a:sym typeface="Georgia"/>
              </a:rPr>
              <a:t> by attackers</a:t>
            </a:r>
            <a:endParaRPr sz="18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28"/>
          <p:cNvSpPr txBox="1"/>
          <p:nvPr>
            <p:ph type="title"/>
          </p:nvPr>
        </p:nvSpPr>
        <p:spPr>
          <a:xfrm>
            <a:off x="3259975" y="2187800"/>
            <a:ext cx="2446800" cy="6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40"/>
              <a:t>Questions?</a:t>
            </a:r>
            <a:endParaRPr sz="284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27" name="Google Shape;22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eorgia"/>
              <a:buAutoNum type="arabicPeriod"/>
            </a:pPr>
            <a:r>
              <a:rPr lang="en" sz="1600">
                <a:latin typeface="Georgia"/>
                <a:ea typeface="Georgia"/>
                <a:cs typeface="Georgia"/>
                <a:sym typeface="Georgia"/>
              </a:rPr>
              <a:t>Sigfox BS specs - </a:t>
            </a:r>
            <a:r>
              <a:rPr lang="en" sz="1600" u="sng">
                <a:solidFill>
                  <a:schemeClr val="hlink"/>
                </a:solidFill>
                <a:latin typeface="Georgia"/>
                <a:ea typeface="Georgia"/>
                <a:cs typeface="Georgia"/>
                <a:sym typeface="Georgia"/>
                <a:hlinkClick r:id="rId3"/>
              </a:rPr>
              <a:t>https://support.sigfox.com/docs/sigfox-network-emulator-user-manual</a:t>
            </a:r>
            <a:r>
              <a:rPr lang="en" sz="1600">
                <a:latin typeface="Georgia"/>
                <a:ea typeface="Georgia"/>
                <a:cs typeface="Georgia"/>
                <a:sym typeface="Georgia"/>
              </a:rPr>
              <a:t>  </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 sz="1600">
                <a:latin typeface="Georgia"/>
                <a:ea typeface="Georgia"/>
                <a:cs typeface="Georgia"/>
                <a:sym typeface="Georgia"/>
              </a:rPr>
              <a:t>RSA - </a:t>
            </a:r>
            <a:r>
              <a:rPr lang="en" sz="1600" u="sng">
                <a:solidFill>
                  <a:schemeClr val="hlink"/>
                </a:solidFill>
                <a:latin typeface="Georgia"/>
                <a:ea typeface="Georgia"/>
                <a:cs typeface="Georgia"/>
                <a:sym typeface="Georgia"/>
                <a:hlinkClick r:id="rId4"/>
              </a:rPr>
              <a:t>https://storage.googleapis.com/public-assets-xd-support-sigfox-production-338901379285/47453347-RSA_userguide.pdf</a:t>
            </a:r>
            <a:r>
              <a:rPr lang="en" sz="1600">
                <a:latin typeface="Georgia"/>
                <a:ea typeface="Georgia"/>
                <a:cs typeface="Georgia"/>
                <a:sym typeface="Georgia"/>
              </a:rPr>
              <a:t> </a:t>
            </a:r>
            <a:endParaRPr sz="1600">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 sz="1600">
                <a:latin typeface="Georgia"/>
                <a:ea typeface="Georgia"/>
                <a:cs typeface="Georgia"/>
                <a:sym typeface="Georgia"/>
              </a:rPr>
              <a:t>Renard-Phy decoder - </a:t>
            </a:r>
            <a:r>
              <a:rPr lang="en" sz="1600" u="sng">
                <a:solidFill>
                  <a:schemeClr val="hlink"/>
                </a:solidFill>
                <a:latin typeface="Georgia"/>
                <a:ea typeface="Georgia"/>
                <a:cs typeface="Georgia"/>
                <a:sym typeface="Georgia"/>
                <a:hlinkClick r:id="rId5"/>
              </a:rPr>
              <a:t>https://github.com/Jeija/renard-phy</a:t>
            </a:r>
            <a:r>
              <a:rPr lang="en" sz="1600">
                <a:latin typeface="Georgia"/>
                <a:ea typeface="Georgia"/>
                <a:cs typeface="Georgia"/>
                <a:sym typeface="Georgia"/>
              </a:rPr>
              <a:t> </a:t>
            </a:r>
            <a:endParaRPr sz="16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and Problem Space</a:t>
            </a:r>
            <a:endParaRPr/>
          </a:p>
        </p:txBody>
      </p:sp>
      <p:pic>
        <p:nvPicPr>
          <p:cNvPr id="93" name="Google Shape;93;p14"/>
          <p:cNvPicPr preferRelativeResize="0"/>
          <p:nvPr/>
        </p:nvPicPr>
        <p:blipFill>
          <a:blip r:embed="rId3">
            <a:alphaModFix/>
          </a:blip>
          <a:stretch>
            <a:fillRect/>
          </a:stretch>
        </p:blipFill>
        <p:spPr>
          <a:xfrm>
            <a:off x="3860083" y="1853850"/>
            <a:ext cx="1638118" cy="577900"/>
          </a:xfrm>
          <a:prstGeom prst="rect">
            <a:avLst/>
          </a:prstGeom>
          <a:noFill/>
          <a:ln>
            <a:noFill/>
          </a:ln>
        </p:spPr>
      </p:pic>
      <p:pic>
        <p:nvPicPr>
          <p:cNvPr id="94" name="Google Shape;94;p14"/>
          <p:cNvPicPr preferRelativeResize="0"/>
          <p:nvPr/>
        </p:nvPicPr>
        <p:blipFill>
          <a:blip r:embed="rId4">
            <a:alphaModFix/>
          </a:blip>
          <a:stretch>
            <a:fillRect/>
          </a:stretch>
        </p:blipFill>
        <p:spPr>
          <a:xfrm flipH="1" rot="-1166740">
            <a:off x="5782926" y="3051806"/>
            <a:ext cx="1025049" cy="768784"/>
          </a:xfrm>
          <a:prstGeom prst="rect">
            <a:avLst/>
          </a:prstGeom>
          <a:noFill/>
          <a:ln>
            <a:noFill/>
          </a:ln>
        </p:spPr>
      </p:pic>
      <p:pic>
        <p:nvPicPr>
          <p:cNvPr id="95" name="Google Shape;95;p14"/>
          <p:cNvPicPr preferRelativeResize="0"/>
          <p:nvPr/>
        </p:nvPicPr>
        <p:blipFill>
          <a:blip r:embed="rId5">
            <a:alphaModFix/>
          </a:blip>
          <a:stretch>
            <a:fillRect/>
          </a:stretch>
        </p:blipFill>
        <p:spPr>
          <a:xfrm>
            <a:off x="6770501" y="1963063"/>
            <a:ext cx="1979376" cy="1979376"/>
          </a:xfrm>
          <a:prstGeom prst="rect">
            <a:avLst/>
          </a:prstGeom>
          <a:noFill/>
          <a:ln>
            <a:noFill/>
          </a:ln>
        </p:spPr>
      </p:pic>
      <p:pic>
        <p:nvPicPr>
          <p:cNvPr id="96" name="Google Shape;96;p14"/>
          <p:cNvPicPr preferRelativeResize="0"/>
          <p:nvPr/>
        </p:nvPicPr>
        <p:blipFill>
          <a:blip r:embed="rId5">
            <a:alphaModFix/>
          </a:blip>
          <a:stretch>
            <a:fillRect/>
          </a:stretch>
        </p:blipFill>
        <p:spPr>
          <a:xfrm>
            <a:off x="279726" y="2141713"/>
            <a:ext cx="1979376" cy="1979376"/>
          </a:xfrm>
          <a:prstGeom prst="rect">
            <a:avLst/>
          </a:prstGeom>
          <a:noFill/>
          <a:ln>
            <a:noFill/>
          </a:ln>
        </p:spPr>
      </p:pic>
      <p:pic>
        <p:nvPicPr>
          <p:cNvPr id="97" name="Google Shape;97;p14"/>
          <p:cNvPicPr preferRelativeResize="0"/>
          <p:nvPr/>
        </p:nvPicPr>
        <p:blipFill>
          <a:blip r:embed="rId6">
            <a:alphaModFix/>
          </a:blip>
          <a:stretch>
            <a:fillRect/>
          </a:stretch>
        </p:blipFill>
        <p:spPr>
          <a:xfrm rot="-5400000">
            <a:off x="2036000" y="2747000"/>
            <a:ext cx="1207625" cy="1207625"/>
          </a:xfrm>
          <a:prstGeom prst="rect">
            <a:avLst/>
          </a:prstGeom>
          <a:noFill/>
          <a:ln>
            <a:noFill/>
          </a:ln>
        </p:spPr>
      </p:pic>
      <p:pic>
        <p:nvPicPr>
          <p:cNvPr id="98" name="Google Shape;98;p14"/>
          <p:cNvPicPr preferRelativeResize="0"/>
          <p:nvPr/>
        </p:nvPicPr>
        <p:blipFill>
          <a:blip r:embed="rId7">
            <a:alphaModFix/>
          </a:blip>
          <a:stretch>
            <a:fillRect/>
          </a:stretch>
        </p:blipFill>
        <p:spPr>
          <a:xfrm rot="-2325819">
            <a:off x="3243625" y="2431753"/>
            <a:ext cx="343675" cy="634298"/>
          </a:xfrm>
          <a:prstGeom prst="rect">
            <a:avLst/>
          </a:prstGeom>
          <a:noFill/>
          <a:ln>
            <a:noFill/>
          </a:ln>
        </p:spPr>
      </p:pic>
      <p:pic>
        <p:nvPicPr>
          <p:cNvPr id="99" name="Google Shape;99;p14"/>
          <p:cNvPicPr preferRelativeResize="0"/>
          <p:nvPr/>
        </p:nvPicPr>
        <p:blipFill>
          <a:blip r:embed="rId7">
            <a:alphaModFix/>
          </a:blip>
          <a:stretch>
            <a:fillRect/>
          </a:stretch>
        </p:blipFill>
        <p:spPr>
          <a:xfrm rot="-8100006">
            <a:off x="5784175" y="2431753"/>
            <a:ext cx="343675" cy="634298"/>
          </a:xfrm>
          <a:prstGeom prst="rect">
            <a:avLst/>
          </a:prstGeom>
          <a:noFill/>
          <a:ln>
            <a:noFill/>
          </a:ln>
        </p:spPr>
      </p:pic>
      <p:pic>
        <p:nvPicPr>
          <p:cNvPr id="100" name="Google Shape;100;p14"/>
          <p:cNvPicPr preferRelativeResize="0"/>
          <p:nvPr/>
        </p:nvPicPr>
        <p:blipFill rotWithShape="1">
          <a:blip r:embed="rId8">
            <a:alphaModFix/>
          </a:blip>
          <a:srcRect b="24995" l="42619" r="41841" t="50515"/>
          <a:stretch/>
        </p:blipFill>
        <p:spPr>
          <a:xfrm>
            <a:off x="5876125" y="4390241"/>
            <a:ext cx="691525" cy="721259"/>
          </a:xfrm>
          <a:prstGeom prst="rect">
            <a:avLst/>
          </a:prstGeom>
          <a:noFill/>
          <a:ln>
            <a:noFill/>
          </a:ln>
        </p:spPr>
      </p:pic>
      <p:cxnSp>
        <p:nvCxnSpPr>
          <p:cNvPr id="101" name="Google Shape;101;p14"/>
          <p:cNvCxnSpPr/>
          <p:nvPr/>
        </p:nvCxnSpPr>
        <p:spPr>
          <a:xfrm>
            <a:off x="3082900" y="3954625"/>
            <a:ext cx="611700" cy="565800"/>
          </a:xfrm>
          <a:prstGeom prst="straightConnector1">
            <a:avLst/>
          </a:prstGeom>
          <a:noFill/>
          <a:ln cap="flat" cmpd="sng" w="19050">
            <a:solidFill>
              <a:schemeClr val="accent1"/>
            </a:solidFill>
            <a:prstDash val="dash"/>
            <a:round/>
            <a:headEnd len="med" w="med" type="none"/>
            <a:tailEnd len="med" w="med" type="triangle"/>
          </a:ln>
        </p:spPr>
      </p:cxnSp>
      <p:cxnSp>
        <p:nvCxnSpPr>
          <p:cNvPr id="102" name="Google Shape;102;p14"/>
          <p:cNvCxnSpPr/>
          <p:nvPr/>
        </p:nvCxnSpPr>
        <p:spPr>
          <a:xfrm flipH="1" rot="10800000">
            <a:off x="5524313" y="3889525"/>
            <a:ext cx="863400" cy="630900"/>
          </a:xfrm>
          <a:prstGeom prst="straightConnector1">
            <a:avLst/>
          </a:prstGeom>
          <a:noFill/>
          <a:ln cap="flat" cmpd="sng" w="19050">
            <a:solidFill>
              <a:schemeClr val="accent1"/>
            </a:solidFill>
            <a:prstDash val="dash"/>
            <a:round/>
            <a:headEnd len="med" w="med" type="none"/>
            <a:tailEnd len="med" w="med" type="triangle"/>
          </a:ln>
        </p:spPr>
      </p:cxnSp>
      <p:pic>
        <p:nvPicPr>
          <p:cNvPr id="103" name="Google Shape;103;p14"/>
          <p:cNvPicPr preferRelativeResize="0"/>
          <p:nvPr/>
        </p:nvPicPr>
        <p:blipFill rotWithShape="1">
          <a:blip r:embed="rId9">
            <a:alphaModFix/>
          </a:blip>
          <a:srcRect b="57182" l="3069" r="42315" t="0"/>
          <a:stretch/>
        </p:blipFill>
        <p:spPr>
          <a:xfrm>
            <a:off x="3926212" y="4330650"/>
            <a:ext cx="1366499" cy="7808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 Sigfox communication</a:t>
            </a:r>
            <a:endParaRPr/>
          </a:p>
        </p:txBody>
      </p:sp>
      <p:sp>
        <p:nvSpPr>
          <p:cNvPr id="109" name="Google Shape;109;p15"/>
          <p:cNvSpPr txBox="1"/>
          <p:nvPr>
            <p:ph idx="1" type="body"/>
          </p:nvPr>
        </p:nvSpPr>
        <p:spPr>
          <a:xfrm>
            <a:off x="514500" y="2078875"/>
            <a:ext cx="4598400" cy="2711400"/>
          </a:xfrm>
          <a:prstGeom prst="rect">
            <a:avLst/>
          </a:prstGeom>
        </p:spPr>
        <p:txBody>
          <a:bodyPr anchorCtr="0" anchor="t" bIns="91425" lIns="91425" spcFirstLastPara="1" rIns="91425" wrap="square" tIns="91425">
            <a:noAutofit/>
          </a:bodyPr>
          <a:lstStyle/>
          <a:p>
            <a:pPr indent="-339634" lvl="0" marL="457200" rtl="0" algn="l">
              <a:lnSpc>
                <a:spcPct val="95000"/>
              </a:lnSpc>
              <a:spcBef>
                <a:spcPts val="0"/>
              </a:spcBef>
              <a:spcAft>
                <a:spcPts val="0"/>
              </a:spcAft>
              <a:buSzPts val="1749"/>
              <a:buFont typeface="Georgia"/>
              <a:buChar char="●"/>
            </a:pPr>
            <a:r>
              <a:rPr lang="en" sz="1748">
                <a:latin typeface="Georgia"/>
                <a:ea typeface="Georgia"/>
                <a:cs typeface="Georgia"/>
                <a:sym typeface="Georgia"/>
              </a:rPr>
              <a:t>Sigfox Setup</a:t>
            </a:r>
            <a:endParaRPr sz="1748">
              <a:latin typeface="Georgia"/>
              <a:ea typeface="Georgia"/>
              <a:cs typeface="Georgia"/>
              <a:sym typeface="Georgia"/>
            </a:endParaRPr>
          </a:p>
          <a:p>
            <a:pPr indent="-329791" lvl="1" marL="914400" rtl="0" algn="l">
              <a:lnSpc>
                <a:spcPct val="95000"/>
              </a:lnSpc>
              <a:spcBef>
                <a:spcPts val="0"/>
              </a:spcBef>
              <a:spcAft>
                <a:spcPts val="0"/>
              </a:spcAft>
              <a:buSzPts val="1594"/>
              <a:buFont typeface="Georgia"/>
              <a:buChar char="○"/>
            </a:pPr>
            <a:r>
              <a:rPr lang="en" sz="1593">
                <a:latin typeface="Georgia"/>
                <a:ea typeface="Georgia"/>
                <a:cs typeface="Georgia"/>
                <a:sym typeface="Georgia"/>
              </a:rPr>
              <a:t>SDR Dongle</a:t>
            </a:r>
            <a:endParaRPr sz="1593">
              <a:latin typeface="Georgia"/>
              <a:ea typeface="Georgia"/>
              <a:cs typeface="Georgia"/>
              <a:sym typeface="Georgia"/>
            </a:endParaRPr>
          </a:p>
          <a:p>
            <a:pPr indent="-329791" lvl="1" marL="914400" rtl="0" algn="l">
              <a:lnSpc>
                <a:spcPct val="95000"/>
              </a:lnSpc>
              <a:spcBef>
                <a:spcPts val="0"/>
              </a:spcBef>
              <a:spcAft>
                <a:spcPts val="0"/>
              </a:spcAft>
              <a:buSzPts val="1594"/>
              <a:buFont typeface="Georgia"/>
              <a:buChar char="○"/>
            </a:pPr>
            <a:r>
              <a:rPr lang="en" sz="1593">
                <a:latin typeface="Georgia"/>
                <a:ea typeface="Georgia"/>
                <a:cs typeface="Georgia"/>
                <a:sym typeface="Georgia"/>
              </a:rPr>
              <a:t>Sigfox Network Emulator (SNE)</a:t>
            </a:r>
            <a:endParaRPr sz="1593">
              <a:latin typeface="Georgia"/>
              <a:ea typeface="Georgia"/>
              <a:cs typeface="Georgia"/>
              <a:sym typeface="Georgia"/>
            </a:endParaRPr>
          </a:p>
          <a:p>
            <a:pPr indent="-339634" lvl="0" marL="457200" rtl="0" algn="l">
              <a:lnSpc>
                <a:spcPct val="95000"/>
              </a:lnSpc>
              <a:spcBef>
                <a:spcPts val="0"/>
              </a:spcBef>
              <a:spcAft>
                <a:spcPts val="0"/>
              </a:spcAft>
              <a:buSzPts val="1749"/>
              <a:buFont typeface="Georgia"/>
              <a:buChar char="●"/>
            </a:pPr>
            <a:r>
              <a:rPr lang="en" sz="1748">
                <a:latin typeface="Georgia"/>
                <a:ea typeface="Georgia"/>
                <a:cs typeface="Georgia"/>
                <a:sym typeface="Georgia"/>
              </a:rPr>
              <a:t>Registering Devices</a:t>
            </a:r>
            <a:endParaRPr sz="1748">
              <a:latin typeface="Georgia"/>
              <a:ea typeface="Georgia"/>
              <a:cs typeface="Georgia"/>
              <a:sym typeface="Georgia"/>
            </a:endParaRPr>
          </a:p>
          <a:p>
            <a:pPr indent="-329791" lvl="1" marL="914400" rtl="0" algn="l">
              <a:lnSpc>
                <a:spcPct val="95000"/>
              </a:lnSpc>
              <a:spcBef>
                <a:spcPts val="0"/>
              </a:spcBef>
              <a:spcAft>
                <a:spcPts val="0"/>
              </a:spcAft>
              <a:buSzPts val="1594"/>
              <a:buFont typeface="Georgia"/>
              <a:buChar char="○"/>
            </a:pPr>
            <a:r>
              <a:rPr lang="en" sz="1593">
                <a:latin typeface="Georgia"/>
                <a:ea typeface="Georgia"/>
                <a:cs typeface="Georgia"/>
                <a:sym typeface="Georgia"/>
              </a:rPr>
              <a:t>Finding Pycom ID</a:t>
            </a:r>
            <a:endParaRPr sz="1593">
              <a:latin typeface="Georgia"/>
              <a:ea typeface="Georgia"/>
              <a:cs typeface="Georgia"/>
              <a:sym typeface="Georgia"/>
            </a:endParaRPr>
          </a:p>
          <a:p>
            <a:pPr indent="-339634" lvl="0" marL="457200" rtl="0" algn="l">
              <a:lnSpc>
                <a:spcPct val="95000"/>
              </a:lnSpc>
              <a:spcBef>
                <a:spcPts val="0"/>
              </a:spcBef>
              <a:spcAft>
                <a:spcPts val="0"/>
              </a:spcAft>
              <a:buSzPts val="1749"/>
              <a:buFont typeface="Georgia"/>
              <a:buChar char="●"/>
            </a:pPr>
            <a:r>
              <a:rPr lang="en" sz="1748">
                <a:latin typeface="Georgia"/>
                <a:ea typeface="Georgia"/>
                <a:cs typeface="Georgia"/>
                <a:sym typeface="Georgia"/>
              </a:rPr>
              <a:t>Authentication</a:t>
            </a:r>
            <a:endParaRPr sz="1748">
              <a:latin typeface="Georgia"/>
              <a:ea typeface="Georgia"/>
              <a:cs typeface="Georgia"/>
              <a:sym typeface="Georgia"/>
            </a:endParaRPr>
          </a:p>
          <a:p>
            <a:pPr indent="-329791" lvl="1" marL="914400" rtl="0" algn="l">
              <a:lnSpc>
                <a:spcPct val="95000"/>
              </a:lnSpc>
              <a:spcBef>
                <a:spcPts val="0"/>
              </a:spcBef>
              <a:spcAft>
                <a:spcPts val="0"/>
              </a:spcAft>
              <a:buSzPts val="1594"/>
              <a:buFont typeface="Georgia"/>
              <a:buChar char="○"/>
            </a:pPr>
            <a:r>
              <a:rPr lang="en" sz="1593">
                <a:latin typeface="Georgia"/>
                <a:ea typeface="Georgia"/>
                <a:cs typeface="Georgia"/>
                <a:sym typeface="Georgia"/>
              </a:rPr>
              <a:t>Advanced Encryption Standard 128 (AES)</a:t>
            </a:r>
            <a:endParaRPr sz="1593">
              <a:latin typeface="Georgia"/>
              <a:ea typeface="Georgia"/>
              <a:cs typeface="Georgia"/>
              <a:sym typeface="Georgia"/>
            </a:endParaRPr>
          </a:p>
          <a:p>
            <a:pPr indent="-329791" lvl="1" marL="914400" rtl="0" algn="l">
              <a:lnSpc>
                <a:spcPct val="95000"/>
              </a:lnSpc>
              <a:spcBef>
                <a:spcPts val="0"/>
              </a:spcBef>
              <a:spcAft>
                <a:spcPts val="0"/>
              </a:spcAft>
              <a:buSzPts val="1594"/>
              <a:buFont typeface="Georgia"/>
              <a:buChar char="○"/>
            </a:pPr>
            <a:r>
              <a:rPr lang="en" sz="1593">
                <a:latin typeface="Georgia"/>
                <a:ea typeface="Georgia"/>
                <a:cs typeface="Georgia"/>
                <a:sym typeface="Georgia"/>
              </a:rPr>
              <a:t>Enable/Disable public key authentication</a:t>
            </a:r>
            <a:endParaRPr sz="1593">
              <a:latin typeface="Georgia"/>
              <a:ea typeface="Georgia"/>
              <a:cs typeface="Georgia"/>
              <a:sym typeface="Georgia"/>
            </a:endParaRPr>
          </a:p>
          <a:p>
            <a:pPr indent="-339634" lvl="0" marL="457200" rtl="0" algn="l">
              <a:lnSpc>
                <a:spcPct val="95000"/>
              </a:lnSpc>
              <a:spcBef>
                <a:spcPts val="0"/>
              </a:spcBef>
              <a:spcAft>
                <a:spcPts val="0"/>
              </a:spcAft>
              <a:buSzPts val="1749"/>
              <a:buFont typeface="Georgia"/>
              <a:buChar char="●"/>
            </a:pPr>
            <a:r>
              <a:rPr lang="en" sz="1748">
                <a:latin typeface="Georgia"/>
                <a:ea typeface="Georgia"/>
                <a:cs typeface="Georgia"/>
                <a:sym typeface="Georgia"/>
              </a:rPr>
              <a:t>Uplink/Downlin</a:t>
            </a:r>
            <a:r>
              <a:rPr lang="en" sz="1748">
                <a:latin typeface="Georgia"/>
                <a:ea typeface="Georgia"/>
                <a:cs typeface="Georgia"/>
                <a:sym typeface="Georgia"/>
              </a:rPr>
              <a:t>k</a:t>
            </a:r>
            <a:endParaRPr sz="1107">
              <a:latin typeface="Georgia"/>
              <a:ea typeface="Georgia"/>
              <a:cs typeface="Georgia"/>
              <a:sym typeface="Georgia"/>
            </a:endParaRPr>
          </a:p>
        </p:txBody>
      </p:sp>
      <p:pic>
        <p:nvPicPr>
          <p:cNvPr id="110" name="Google Shape;110;p15"/>
          <p:cNvPicPr preferRelativeResize="0"/>
          <p:nvPr/>
        </p:nvPicPr>
        <p:blipFill>
          <a:blip r:embed="rId3">
            <a:alphaModFix/>
          </a:blip>
          <a:stretch>
            <a:fillRect/>
          </a:stretch>
        </p:blipFill>
        <p:spPr>
          <a:xfrm>
            <a:off x="5174900" y="2399350"/>
            <a:ext cx="3743299" cy="1942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#1</a:t>
            </a:r>
            <a:r>
              <a:rPr lang="en"/>
              <a:t>: Sigfox communication</a:t>
            </a:r>
            <a:endParaRPr/>
          </a:p>
        </p:txBody>
      </p:sp>
      <p:sp>
        <p:nvSpPr>
          <p:cNvPr id="116" name="Google Shape;116;p16"/>
          <p:cNvSpPr txBox="1"/>
          <p:nvPr>
            <p:ph idx="1" type="body"/>
          </p:nvPr>
        </p:nvSpPr>
        <p:spPr>
          <a:xfrm>
            <a:off x="868775" y="2078875"/>
            <a:ext cx="4458900" cy="2425800"/>
          </a:xfrm>
          <a:prstGeom prst="rect">
            <a:avLst/>
          </a:prstGeom>
        </p:spPr>
        <p:txBody>
          <a:bodyPr anchorCtr="0" anchor="t" bIns="91425" lIns="91425" spcFirstLastPara="1" rIns="91425" wrap="square" tIns="91425">
            <a:normAutofit lnSpcReduction="10000"/>
          </a:bodyPr>
          <a:lstStyle/>
          <a:p>
            <a:pPr indent="-343415" lvl="0" marL="457200" rtl="0" algn="l">
              <a:spcBef>
                <a:spcPts val="0"/>
              </a:spcBef>
              <a:spcAft>
                <a:spcPts val="0"/>
              </a:spcAft>
              <a:buSzPts val="1808"/>
              <a:buFont typeface="Georgia"/>
              <a:buChar char="●"/>
            </a:pPr>
            <a:r>
              <a:rPr lang="en" sz="1808">
                <a:latin typeface="Georgia"/>
                <a:ea typeface="Georgia"/>
                <a:cs typeface="Georgia"/>
                <a:sym typeface="Georgia"/>
              </a:rPr>
              <a:t>Downlink</a:t>
            </a:r>
            <a:endParaRPr sz="1808">
              <a:latin typeface="Georgia"/>
              <a:ea typeface="Georgia"/>
              <a:cs typeface="Georgia"/>
              <a:sym typeface="Georgia"/>
            </a:endParaRPr>
          </a:p>
          <a:p>
            <a:pPr indent="-330715" lvl="1" marL="914400" rtl="0" algn="l">
              <a:spcBef>
                <a:spcPts val="0"/>
              </a:spcBef>
              <a:spcAft>
                <a:spcPts val="0"/>
              </a:spcAft>
              <a:buSzPts val="1608"/>
              <a:buFont typeface="Georgia"/>
              <a:buChar char="○"/>
            </a:pPr>
            <a:r>
              <a:rPr lang="en" sz="1608">
                <a:latin typeface="Georgia"/>
                <a:ea typeface="Georgia"/>
                <a:cs typeface="Georgia"/>
                <a:sym typeface="Georgia"/>
              </a:rPr>
              <a:t>Small message payloads</a:t>
            </a:r>
            <a:endParaRPr sz="1608">
              <a:latin typeface="Georgia"/>
              <a:ea typeface="Georgia"/>
              <a:cs typeface="Georgia"/>
              <a:sym typeface="Georgia"/>
            </a:endParaRPr>
          </a:p>
          <a:p>
            <a:pPr indent="-330715" lvl="1" marL="914400" rtl="0" algn="l">
              <a:spcBef>
                <a:spcPts val="0"/>
              </a:spcBef>
              <a:spcAft>
                <a:spcPts val="0"/>
              </a:spcAft>
              <a:buSzPts val="1608"/>
              <a:buFont typeface="Georgia"/>
              <a:buChar char="○"/>
            </a:pPr>
            <a:r>
              <a:rPr lang="en" sz="1608">
                <a:latin typeface="Georgia"/>
                <a:ea typeface="Georgia"/>
                <a:cs typeface="Georgia"/>
                <a:sym typeface="Georgia"/>
              </a:rPr>
              <a:t>Requires </a:t>
            </a:r>
            <a:r>
              <a:rPr lang="en" sz="1608">
                <a:latin typeface="Georgia"/>
                <a:ea typeface="Georgia"/>
                <a:cs typeface="Georgia"/>
                <a:sym typeface="Georgia"/>
              </a:rPr>
              <a:t>Authentication</a:t>
            </a:r>
            <a:endParaRPr sz="1608">
              <a:latin typeface="Georgia"/>
              <a:ea typeface="Georgia"/>
              <a:cs typeface="Georgia"/>
              <a:sym typeface="Georgia"/>
            </a:endParaRPr>
          </a:p>
          <a:p>
            <a:pPr indent="-330715" lvl="1" marL="914400" rtl="0" algn="l">
              <a:spcBef>
                <a:spcPts val="0"/>
              </a:spcBef>
              <a:spcAft>
                <a:spcPts val="0"/>
              </a:spcAft>
              <a:buSzPts val="1608"/>
              <a:buFont typeface="Georgia"/>
              <a:buChar char="○"/>
            </a:pPr>
            <a:r>
              <a:rPr lang="en" sz="1608">
                <a:latin typeface="Georgia"/>
                <a:ea typeface="Georgia"/>
                <a:cs typeface="Georgia"/>
                <a:sym typeface="Georgia"/>
              </a:rPr>
              <a:t>Callback</a:t>
            </a:r>
            <a:endParaRPr sz="1608">
              <a:latin typeface="Georgia"/>
              <a:ea typeface="Georgia"/>
              <a:cs typeface="Georgia"/>
              <a:sym typeface="Georgia"/>
            </a:endParaRPr>
          </a:p>
          <a:p>
            <a:pPr indent="-330715" lvl="2" marL="1371600" rtl="0" algn="l">
              <a:spcBef>
                <a:spcPts val="0"/>
              </a:spcBef>
              <a:spcAft>
                <a:spcPts val="0"/>
              </a:spcAft>
              <a:buSzPts val="1608"/>
              <a:buFont typeface="Georgia"/>
              <a:buChar char="■"/>
            </a:pPr>
            <a:r>
              <a:rPr lang="en" sz="1608">
                <a:latin typeface="Georgia"/>
                <a:ea typeface="Georgia"/>
                <a:cs typeface="Georgia"/>
                <a:sym typeface="Georgia"/>
              </a:rPr>
              <a:t>Localhost</a:t>
            </a:r>
            <a:endParaRPr sz="1608">
              <a:latin typeface="Georgia"/>
              <a:ea typeface="Georgia"/>
              <a:cs typeface="Georgia"/>
              <a:sym typeface="Georgia"/>
            </a:endParaRPr>
          </a:p>
          <a:p>
            <a:pPr indent="-330715" lvl="2" marL="1371600" rtl="0" algn="l">
              <a:spcBef>
                <a:spcPts val="0"/>
              </a:spcBef>
              <a:spcAft>
                <a:spcPts val="0"/>
              </a:spcAft>
              <a:buSzPts val="1608"/>
              <a:buFont typeface="Georgia"/>
              <a:buChar char="■"/>
            </a:pPr>
            <a:r>
              <a:rPr lang="en" sz="1608">
                <a:latin typeface="Georgia"/>
                <a:ea typeface="Georgia"/>
                <a:cs typeface="Georgia"/>
                <a:sym typeface="Georgia"/>
              </a:rPr>
              <a:t>Sigfox Backend</a:t>
            </a:r>
            <a:endParaRPr sz="1608">
              <a:latin typeface="Georgia"/>
              <a:ea typeface="Georgia"/>
              <a:cs typeface="Georgia"/>
              <a:sym typeface="Georgia"/>
            </a:endParaRPr>
          </a:p>
          <a:p>
            <a:pPr indent="-343415" lvl="0" marL="457200" rtl="0" algn="l">
              <a:spcBef>
                <a:spcPts val="0"/>
              </a:spcBef>
              <a:spcAft>
                <a:spcPts val="0"/>
              </a:spcAft>
              <a:buSzPts val="1808"/>
              <a:buFont typeface="Georgia"/>
              <a:buChar char="●"/>
            </a:pPr>
            <a:r>
              <a:rPr lang="en" sz="1808">
                <a:latin typeface="Georgia"/>
                <a:ea typeface="Georgia"/>
                <a:cs typeface="Georgia"/>
                <a:sym typeface="Georgia"/>
              </a:rPr>
              <a:t>Unstable indoors</a:t>
            </a:r>
            <a:endParaRPr sz="1808">
              <a:latin typeface="Georgia"/>
              <a:ea typeface="Georgia"/>
              <a:cs typeface="Georgia"/>
              <a:sym typeface="Georgia"/>
            </a:endParaRPr>
          </a:p>
          <a:p>
            <a:pPr indent="-330715" lvl="1" marL="914400" rtl="0" algn="l">
              <a:spcBef>
                <a:spcPts val="0"/>
              </a:spcBef>
              <a:spcAft>
                <a:spcPts val="0"/>
              </a:spcAft>
              <a:buSzPts val="1608"/>
              <a:buFont typeface="Georgia"/>
              <a:buChar char="○"/>
            </a:pPr>
            <a:r>
              <a:rPr lang="en" sz="1608">
                <a:latin typeface="Georgia"/>
                <a:ea typeface="Georgia"/>
                <a:cs typeface="Georgia"/>
                <a:sym typeface="Georgia"/>
              </a:rPr>
              <a:t>Better performance outdoors</a:t>
            </a:r>
            <a:endParaRPr>
              <a:latin typeface="Georgia"/>
              <a:ea typeface="Georgia"/>
              <a:cs typeface="Georgia"/>
              <a:sym typeface="Georgia"/>
            </a:endParaRPr>
          </a:p>
        </p:txBody>
      </p:sp>
      <p:pic>
        <p:nvPicPr>
          <p:cNvPr id="117" name="Google Shape;117;p16"/>
          <p:cNvPicPr preferRelativeResize="0"/>
          <p:nvPr/>
        </p:nvPicPr>
        <p:blipFill>
          <a:blip r:embed="rId3">
            <a:alphaModFix/>
          </a:blip>
          <a:stretch>
            <a:fillRect/>
          </a:stretch>
        </p:blipFill>
        <p:spPr>
          <a:xfrm>
            <a:off x="6095850" y="884576"/>
            <a:ext cx="2915675" cy="2106458"/>
          </a:xfrm>
          <a:prstGeom prst="rect">
            <a:avLst/>
          </a:prstGeom>
          <a:noFill/>
          <a:ln>
            <a:noFill/>
          </a:ln>
        </p:spPr>
      </p:pic>
      <p:pic>
        <p:nvPicPr>
          <p:cNvPr id="118" name="Google Shape;118;p16"/>
          <p:cNvPicPr preferRelativeResize="0"/>
          <p:nvPr/>
        </p:nvPicPr>
        <p:blipFill>
          <a:blip r:embed="rId4">
            <a:alphaModFix/>
          </a:blip>
          <a:stretch>
            <a:fillRect/>
          </a:stretch>
        </p:blipFill>
        <p:spPr>
          <a:xfrm>
            <a:off x="434425" y="4662350"/>
            <a:ext cx="5327601" cy="190875"/>
          </a:xfrm>
          <a:prstGeom prst="rect">
            <a:avLst/>
          </a:prstGeom>
          <a:noFill/>
          <a:ln>
            <a:noFill/>
          </a:ln>
        </p:spPr>
      </p:pic>
      <p:pic>
        <p:nvPicPr>
          <p:cNvPr id="119" name="Google Shape;119;p16"/>
          <p:cNvPicPr preferRelativeResize="0"/>
          <p:nvPr/>
        </p:nvPicPr>
        <p:blipFill>
          <a:blip r:embed="rId5">
            <a:alphaModFix/>
          </a:blip>
          <a:stretch>
            <a:fillRect/>
          </a:stretch>
        </p:blipFill>
        <p:spPr>
          <a:xfrm>
            <a:off x="5874375" y="3198027"/>
            <a:ext cx="3137145" cy="183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Man-in-the-middle attack using USRP</a:t>
            </a:r>
            <a:endParaRPr/>
          </a:p>
        </p:txBody>
      </p:sp>
      <p:sp>
        <p:nvSpPr>
          <p:cNvPr id="125" name="Google Shape;125;p17"/>
          <p:cNvSpPr txBox="1"/>
          <p:nvPr>
            <p:ph idx="1" type="body"/>
          </p:nvPr>
        </p:nvSpPr>
        <p:spPr>
          <a:xfrm>
            <a:off x="232550" y="3961475"/>
            <a:ext cx="1806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latin typeface="Vidaloka"/>
                <a:ea typeface="Vidaloka"/>
                <a:cs typeface="Vidaloka"/>
                <a:sym typeface="Vidaloka"/>
              </a:rPr>
              <a:t>Registered Device</a:t>
            </a:r>
            <a:endParaRPr sz="1600">
              <a:latin typeface="Vidaloka"/>
              <a:ea typeface="Vidaloka"/>
              <a:cs typeface="Vidaloka"/>
              <a:sym typeface="Vidaloka"/>
            </a:endParaRPr>
          </a:p>
        </p:txBody>
      </p:sp>
      <p:pic>
        <p:nvPicPr>
          <p:cNvPr id="126" name="Google Shape;126;p17"/>
          <p:cNvPicPr preferRelativeResize="0"/>
          <p:nvPr/>
        </p:nvPicPr>
        <p:blipFill rotWithShape="1">
          <a:blip r:embed="rId3">
            <a:alphaModFix/>
          </a:blip>
          <a:srcRect b="31176" l="0" r="0" t="0"/>
          <a:stretch/>
        </p:blipFill>
        <p:spPr>
          <a:xfrm>
            <a:off x="1237590" y="2020475"/>
            <a:ext cx="6672427" cy="1774375"/>
          </a:xfrm>
          <a:prstGeom prst="rect">
            <a:avLst/>
          </a:prstGeom>
          <a:noFill/>
          <a:ln cap="flat" cmpd="sng" w="9525">
            <a:solidFill>
              <a:schemeClr val="lt2"/>
            </a:solidFill>
            <a:prstDash val="solid"/>
            <a:round/>
            <a:headEnd len="sm" w="sm" type="none"/>
            <a:tailEnd len="sm" w="sm" type="none"/>
          </a:ln>
        </p:spPr>
      </p:pic>
      <p:sp>
        <p:nvSpPr>
          <p:cNvPr id="127" name="Google Shape;127;p17"/>
          <p:cNvSpPr txBox="1"/>
          <p:nvPr>
            <p:ph idx="1" type="body"/>
          </p:nvPr>
        </p:nvSpPr>
        <p:spPr>
          <a:xfrm>
            <a:off x="6604900" y="4037675"/>
            <a:ext cx="22389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latin typeface="Vidaloka"/>
                <a:ea typeface="Vidaloka"/>
                <a:cs typeface="Vidaloka"/>
                <a:sym typeface="Vidaloka"/>
              </a:rPr>
              <a:t>Authentication Switch</a:t>
            </a:r>
            <a:endParaRPr sz="1600">
              <a:latin typeface="Vidaloka"/>
              <a:ea typeface="Vidaloka"/>
              <a:cs typeface="Vidaloka"/>
              <a:sym typeface="Vidaloka"/>
            </a:endParaRPr>
          </a:p>
        </p:txBody>
      </p:sp>
      <p:sp>
        <p:nvSpPr>
          <p:cNvPr id="128" name="Google Shape;128;p17"/>
          <p:cNvSpPr/>
          <p:nvPr/>
        </p:nvSpPr>
        <p:spPr>
          <a:xfrm>
            <a:off x="1434375" y="2571750"/>
            <a:ext cx="724500" cy="2679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6157700" y="2303850"/>
            <a:ext cx="507000" cy="2679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7"/>
          <p:cNvCxnSpPr>
            <a:stCxn id="128" idx="2"/>
          </p:cNvCxnSpPr>
          <p:nvPr/>
        </p:nvCxnSpPr>
        <p:spPr>
          <a:xfrm flipH="1">
            <a:off x="811275" y="2705700"/>
            <a:ext cx="623100" cy="1293300"/>
          </a:xfrm>
          <a:prstGeom prst="bentConnector2">
            <a:avLst/>
          </a:prstGeom>
          <a:noFill/>
          <a:ln cap="flat" cmpd="sng" w="9525">
            <a:solidFill>
              <a:srgbClr val="CC0000"/>
            </a:solidFill>
            <a:prstDash val="solid"/>
            <a:round/>
            <a:headEnd len="med" w="med" type="none"/>
            <a:tailEnd len="med" w="med" type="triangle"/>
          </a:ln>
        </p:spPr>
      </p:cxnSp>
      <p:cxnSp>
        <p:nvCxnSpPr>
          <p:cNvPr id="131" name="Google Shape;131;p17"/>
          <p:cNvCxnSpPr>
            <a:stCxn id="129" idx="6"/>
            <a:endCxn id="127" idx="0"/>
          </p:cNvCxnSpPr>
          <p:nvPr/>
        </p:nvCxnSpPr>
        <p:spPr>
          <a:xfrm>
            <a:off x="6664700" y="2437800"/>
            <a:ext cx="1059600" cy="1599900"/>
          </a:xfrm>
          <a:prstGeom prst="bentConnector2">
            <a:avLst/>
          </a:prstGeom>
          <a:noFill/>
          <a:ln cap="flat" cmpd="sng" w="9525">
            <a:solidFill>
              <a:srgbClr val="CC0000"/>
            </a:solidFill>
            <a:prstDash val="solid"/>
            <a:round/>
            <a:headEnd len="med" w="med" type="none"/>
            <a:tailEnd len="med" w="med" type="triangle"/>
          </a:ln>
        </p:spPr>
      </p:cxnSp>
      <p:sp>
        <p:nvSpPr>
          <p:cNvPr id="132" name="Google Shape;132;p17"/>
          <p:cNvSpPr txBox="1"/>
          <p:nvPr>
            <p:ph idx="1" type="body"/>
          </p:nvPr>
        </p:nvSpPr>
        <p:spPr>
          <a:xfrm>
            <a:off x="3235400" y="4523700"/>
            <a:ext cx="28461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latin typeface="Georgia"/>
                <a:ea typeface="Georgia"/>
                <a:cs typeface="Georgia"/>
                <a:sym typeface="Georgia"/>
              </a:rPr>
              <a:t>No handshake mechanism!</a:t>
            </a:r>
            <a:endParaRPr sz="1600">
              <a:latin typeface="Georgia"/>
              <a:ea typeface="Georgia"/>
              <a:cs typeface="Georgia"/>
              <a:sym typeface="Georgia"/>
            </a:endParaRPr>
          </a:p>
        </p:txBody>
      </p:sp>
      <p:grpSp>
        <p:nvGrpSpPr>
          <p:cNvPr id="133" name="Google Shape;133;p17"/>
          <p:cNvGrpSpPr/>
          <p:nvPr/>
        </p:nvGrpSpPr>
        <p:grpSpPr>
          <a:xfrm>
            <a:off x="2854236" y="4572700"/>
            <a:ext cx="412731" cy="437208"/>
            <a:chOff x="899850" y="4992125"/>
            <a:chExt cx="481825" cy="481825"/>
          </a:xfrm>
        </p:grpSpPr>
        <p:sp>
          <p:nvSpPr>
            <p:cNvPr id="134" name="Google Shape;134;p1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 name="Google Shape;135;p1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 name="Google Shape;136;p1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#2: GNU Radio’s environment unstable</a:t>
            </a:r>
            <a:endParaRPr/>
          </a:p>
        </p:txBody>
      </p:sp>
      <p:sp>
        <p:nvSpPr>
          <p:cNvPr id="142" name="Google Shape;142;p18"/>
          <p:cNvSpPr txBox="1"/>
          <p:nvPr>
            <p:ph idx="1" type="body"/>
          </p:nvPr>
        </p:nvSpPr>
        <p:spPr>
          <a:xfrm>
            <a:off x="2477575" y="4035150"/>
            <a:ext cx="4846200" cy="94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Georgia"/>
              <a:buChar char="●"/>
            </a:pPr>
            <a:r>
              <a:rPr lang="en" sz="1500">
                <a:latin typeface="Georgia"/>
                <a:ea typeface="Georgia"/>
                <a:cs typeface="Georgia"/>
                <a:sym typeface="Georgia"/>
              </a:rPr>
              <a:t>Found a stable desktop environment</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Hacked the library </a:t>
            </a:r>
            <a:r>
              <a:rPr lang="en" sz="1500">
                <a:latin typeface="Georgia"/>
                <a:ea typeface="Georgia"/>
                <a:cs typeface="Georgia"/>
                <a:sym typeface="Georgia"/>
              </a:rPr>
              <a:t>settings</a:t>
            </a:r>
            <a:r>
              <a:rPr lang="en" sz="1500">
                <a:latin typeface="Georgia"/>
                <a:ea typeface="Georgia"/>
                <a:cs typeface="Georgia"/>
                <a:sym typeface="Georgia"/>
              </a:rPr>
              <a:t> to access and flash the</a:t>
            </a:r>
            <a:br>
              <a:rPr lang="en" sz="1500">
                <a:latin typeface="Georgia"/>
                <a:ea typeface="Georgia"/>
                <a:cs typeface="Georgia"/>
                <a:sym typeface="Georgia"/>
              </a:rPr>
            </a:br>
            <a:r>
              <a:rPr lang="en" sz="1500">
                <a:latin typeface="Georgia"/>
                <a:ea typeface="Georgia"/>
                <a:cs typeface="Georgia"/>
                <a:sym typeface="Georgia"/>
              </a:rPr>
              <a:t>correct drivers for the USRP</a:t>
            </a:r>
            <a:endParaRPr sz="1500">
              <a:latin typeface="Georgia"/>
              <a:ea typeface="Georgia"/>
              <a:cs typeface="Georgia"/>
              <a:sym typeface="Georgia"/>
            </a:endParaRPr>
          </a:p>
        </p:txBody>
      </p:sp>
      <p:pic>
        <p:nvPicPr>
          <p:cNvPr id="143" name="Google Shape;143;p18"/>
          <p:cNvPicPr preferRelativeResize="0"/>
          <p:nvPr/>
        </p:nvPicPr>
        <p:blipFill>
          <a:blip r:embed="rId3">
            <a:alphaModFix/>
          </a:blip>
          <a:stretch>
            <a:fillRect/>
          </a:stretch>
        </p:blipFill>
        <p:spPr>
          <a:xfrm>
            <a:off x="883943" y="2348319"/>
            <a:ext cx="1873207" cy="535200"/>
          </a:xfrm>
          <a:prstGeom prst="rect">
            <a:avLst/>
          </a:prstGeom>
          <a:noFill/>
          <a:ln>
            <a:noFill/>
          </a:ln>
        </p:spPr>
      </p:pic>
      <p:pic>
        <p:nvPicPr>
          <p:cNvPr id="144" name="Google Shape;144;p18"/>
          <p:cNvPicPr preferRelativeResize="0"/>
          <p:nvPr/>
        </p:nvPicPr>
        <p:blipFill>
          <a:blip r:embed="rId4">
            <a:alphaModFix/>
          </a:blip>
          <a:stretch>
            <a:fillRect/>
          </a:stretch>
        </p:blipFill>
        <p:spPr>
          <a:xfrm>
            <a:off x="7074200" y="2126662"/>
            <a:ext cx="737775" cy="737775"/>
          </a:xfrm>
          <a:prstGeom prst="rect">
            <a:avLst/>
          </a:prstGeom>
          <a:noFill/>
          <a:ln>
            <a:noFill/>
          </a:ln>
        </p:spPr>
      </p:pic>
      <p:sp>
        <p:nvSpPr>
          <p:cNvPr id="145" name="Google Shape;145;p18"/>
          <p:cNvSpPr txBox="1"/>
          <p:nvPr>
            <p:ph idx="1" type="body"/>
          </p:nvPr>
        </p:nvSpPr>
        <p:spPr>
          <a:xfrm>
            <a:off x="265200" y="2872800"/>
            <a:ext cx="3110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latin typeface="Georgia"/>
                <a:ea typeface="Georgia"/>
                <a:cs typeface="Georgia"/>
                <a:sym typeface="Georgia"/>
              </a:rPr>
              <a:t>Primarily supported for Ubuntu</a:t>
            </a:r>
            <a:endParaRPr sz="1600">
              <a:latin typeface="Georgia"/>
              <a:ea typeface="Georgia"/>
              <a:cs typeface="Georgia"/>
              <a:sym typeface="Georgia"/>
            </a:endParaRPr>
          </a:p>
        </p:txBody>
      </p:sp>
      <p:pic>
        <p:nvPicPr>
          <p:cNvPr id="146" name="Google Shape;146;p18"/>
          <p:cNvPicPr preferRelativeResize="0"/>
          <p:nvPr/>
        </p:nvPicPr>
        <p:blipFill>
          <a:blip r:embed="rId5">
            <a:alphaModFix/>
          </a:blip>
          <a:stretch>
            <a:fillRect/>
          </a:stretch>
        </p:blipFill>
        <p:spPr>
          <a:xfrm>
            <a:off x="4021488" y="2226863"/>
            <a:ext cx="1556250" cy="778125"/>
          </a:xfrm>
          <a:prstGeom prst="rect">
            <a:avLst/>
          </a:prstGeom>
          <a:noFill/>
          <a:ln>
            <a:noFill/>
          </a:ln>
        </p:spPr>
      </p:pic>
      <p:sp>
        <p:nvSpPr>
          <p:cNvPr id="147" name="Google Shape;147;p18"/>
          <p:cNvSpPr txBox="1"/>
          <p:nvPr>
            <p:ph idx="1" type="body"/>
          </p:nvPr>
        </p:nvSpPr>
        <p:spPr>
          <a:xfrm>
            <a:off x="3389400" y="2872800"/>
            <a:ext cx="27864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latin typeface="Georgia"/>
                <a:ea typeface="Georgia"/>
                <a:cs typeface="Georgia"/>
                <a:sym typeface="Georgia"/>
              </a:rPr>
              <a:t>Unstable with GNU Radio</a:t>
            </a:r>
            <a:endParaRPr sz="1600">
              <a:latin typeface="Georgia"/>
              <a:ea typeface="Georgia"/>
              <a:cs typeface="Georgia"/>
              <a:sym typeface="Georgia"/>
            </a:endParaRPr>
          </a:p>
        </p:txBody>
      </p:sp>
      <p:sp>
        <p:nvSpPr>
          <p:cNvPr id="148" name="Google Shape;148;p18"/>
          <p:cNvSpPr txBox="1"/>
          <p:nvPr>
            <p:ph idx="1" type="body"/>
          </p:nvPr>
        </p:nvSpPr>
        <p:spPr>
          <a:xfrm>
            <a:off x="6126088" y="2872800"/>
            <a:ext cx="27864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600">
                <a:latin typeface="Georgia"/>
                <a:ea typeface="Georgia"/>
                <a:cs typeface="Georgia"/>
                <a:sym typeface="Georgia"/>
              </a:rPr>
              <a:t>Known bugs in UHD library</a:t>
            </a:r>
            <a:endParaRPr sz="1600">
              <a:latin typeface="Georgia"/>
              <a:ea typeface="Georgia"/>
              <a:cs typeface="Georgia"/>
              <a:sym typeface="Georgia"/>
            </a:endParaRPr>
          </a:p>
        </p:txBody>
      </p:sp>
      <p:pic>
        <p:nvPicPr>
          <p:cNvPr id="149" name="Google Shape;149;p18"/>
          <p:cNvPicPr preferRelativeResize="0"/>
          <p:nvPr/>
        </p:nvPicPr>
        <p:blipFill>
          <a:blip r:embed="rId6">
            <a:alphaModFix/>
          </a:blip>
          <a:stretch>
            <a:fillRect/>
          </a:stretch>
        </p:blipFill>
        <p:spPr>
          <a:xfrm>
            <a:off x="1723274" y="3882749"/>
            <a:ext cx="940500" cy="94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Success! Able to capture and replay Pycomm signal</a:t>
            </a:r>
            <a:endParaRPr/>
          </a:p>
        </p:txBody>
      </p:sp>
      <p:pic>
        <p:nvPicPr>
          <p:cNvPr id="155" name="Google Shape;155;p19"/>
          <p:cNvPicPr preferRelativeResize="0"/>
          <p:nvPr/>
        </p:nvPicPr>
        <p:blipFill>
          <a:blip r:embed="rId3">
            <a:alphaModFix/>
          </a:blip>
          <a:stretch>
            <a:fillRect/>
          </a:stretch>
        </p:blipFill>
        <p:spPr>
          <a:xfrm>
            <a:off x="579775" y="2078875"/>
            <a:ext cx="4138175" cy="2051900"/>
          </a:xfrm>
          <a:prstGeom prst="rect">
            <a:avLst/>
          </a:prstGeom>
          <a:noFill/>
          <a:ln>
            <a:noFill/>
          </a:ln>
        </p:spPr>
      </p:pic>
      <p:sp>
        <p:nvSpPr>
          <p:cNvPr id="156" name="Google Shape;156;p19"/>
          <p:cNvSpPr txBox="1"/>
          <p:nvPr>
            <p:ph idx="1" type="body"/>
          </p:nvPr>
        </p:nvSpPr>
        <p:spPr>
          <a:xfrm>
            <a:off x="491325" y="4130775"/>
            <a:ext cx="36345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500">
                <a:latin typeface="Vidaloka"/>
                <a:ea typeface="Vidaloka"/>
                <a:cs typeface="Vidaloka"/>
                <a:sym typeface="Vidaloka"/>
              </a:rPr>
              <a:t>GNU Radio flow graph for recording the Sigfox signal</a:t>
            </a:r>
            <a:endParaRPr sz="1500">
              <a:latin typeface="Vidaloka"/>
              <a:ea typeface="Vidaloka"/>
              <a:cs typeface="Vidaloka"/>
              <a:sym typeface="Vidaloka"/>
            </a:endParaRPr>
          </a:p>
        </p:txBody>
      </p:sp>
      <p:sp>
        <p:nvSpPr>
          <p:cNvPr id="157" name="Google Shape;157;p19"/>
          <p:cNvSpPr txBox="1"/>
          <p:nvPr>
            <p:ph idx="1" type="body"/>
          </p:nvPr>
        </p:nvSpPr>
        <p:spPr>
          <a:xfrm>
            <a:off x="6167025" y="4225500"/>
            <a:ext cx="1676400" cy="535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1500">
                <a:latin typeface="Vidaloka"/>
                <a:ea typeface="Vidaloka"/>
                <a:cs typeface="Vidaloka"/>
                <a:sym typeface="Vidaloka"/>
              </a:rPr>
              <a:t>Recorded signal</a:t>
            </a:r>
            <a:endParaRPr sz="1500">
              <a:latin typeface="Vidaloka"/>
              <a:ea typeface="Vidaloka"/>
              <a:cs typeface="Vidaloka"/>
              <a:sym typeface="Vidaloka"/>
            </a:endParaRPr>
          </a:p>
        </p:txBody>
      </p:sp>
      <p:pic>
        <p:nvPicPr>
          <p:cNvPr id="158" name="Google Shape;158;p19"/>
          <p:cNvPicPr preferRelativeResize="0"/>
          <p:nvPr/>
        </p:nvPicPr>
        <p:blipFill>
          <a:blip r:embed="rId4">
            <a:alphaModFix/>
          </a:blip>
          <a:stretch>
            <a:fillRect/>
          </a:stretch>
        </p:blipFill>
        <p:spPr>
          <a:xfrm>
            <a:off x="5327975" y="2078875"/>
            <a:ext cx="3231501" cy="214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a:t>
            </a:r>
            <a:r>
              <a:rPr lang="en"/>
              <a:t> #3: Replaying the signal does nothing</a:t>
            </a:r>
            <a:endParaRPr/>
          </a:p>
        </p:txBody>
      </p:sp>
      <p:sp>
        <p:nvSpPr>
          <p:cNvPr id="164" name="Google Shape;164;p20"/>
          <p:cNvSpPr txBox="1"/>
          <p:nvPr>
            <p:ph idx="1" type="body"/>
          </p:nvPr>
        </p:nvSpPr>
        <p:spPr>
          <a:xfrm>
            <a:off x="5819075" y="2180225"/>
            <a:ext cx="3132300" cy="22155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Georgia"/>
              <a:buAutoNum type="arabicPeriod"/>
            </a:pPr>
            <a:r>
              <a:rPr lang="en" sz="1700">
                <a:latin typeface="Georgia"/>
                <a:ea typeface="Georgia"/>
                <a:cs typeface="Georgia"/>
                <a:sym typeface="Georgia"/>
              </a:rPr>
              <a:t>Raw signal not detected by Sigfox base station</a:t>
            </a:r>
            <a:endParaRPr sz="1700">
              <a:latin typeface="Georgia"/>
              <a:ea typeface="Georgia"/>
              <a:cs typeface="Georgia"/>
              <a:sym typeface="Georgia"/>
            </a:endParaRPr>
          </a:p>
          <a:p>
            <a:pPr indent="-336550" lvl="0" marL="457200" rtl="0" algn="l">
              <a:spcBef>
                <a:spcPts val="0"/>
              </a:spcBef>
              <a:spcAft>
                <a:spcPts val="0"/>
              </a:spcAft>
              <a:buSzPts val="1700"/>
              <a:buFont typeface="Georgia"/>
              <a:buAutoNum type="arabicPeriod"/>
            </a:pPr>
            <a:r>
              <a:rPr lang="en" sz="1700">
                <a:latin typeface="Georgia"/>
                <a:ea typeface="Georgia"/>
                <a:cs typeface="Georgia"/>
                <a:sym typeface="Georgia"/>
              </a:rPr>
              <a:t>Modified signal headers</a:t>
            </a:r>
            <a:endParaRPr sz="1700">
              <a:latin typeface="Georgia"/>
              <a:ea typeface="Georgia"/>
              <a:cs typeface="Georgia"/>
              <a:sym typeface="Georgia"/>
            </a:endParaRPr>
          </a:p>
          <a:p>
            <a:pPr indent="-336550" lvl="1" marL="914400" rtl="0" algn="l">
              <a:spcBef>
                <a:spcPts val="0"/>
              </a:spcBef>
              <a:spcAft>
                <a:spcPts val="0"/>
              </a:spcAft>
              <a:buSzPts val="1700"/>
              <a:buFont typeface="Georgia"/>
              <a:buAutoNum type="alphaLcPeriod"/>
            </a:pPr>
            <a:r>
              <a:rPr lang="en" sz="1700">
                <a:latin typeface="Georgia"/>
                <a:ea typeface="Georgia"/>
                <a:cs typeface="Georgia"/>
                <a:sym typeface="Georgia"/>
              </a:rPr>
              <a:t>Authentication off</a:t>
            </a:r>
            <a:endParaRPr sz="1700">
              <a:latin typeface="Georgia"/>
              <a:ea typeface="Georgia"/>
              <a:cs typeface="Georgia"/>
              <a:sym typeface="Georgia"/>
            </a:endParaRPr>
          </a:p>
          <a:p>
            <a:pPr indent="-336550" lvl="1" marL="914400" rtl="0" algn="l">
              <a:spcBef>
                <a:spcPts val="0"/>
              </a:spcBef>
              <a:spcAft>
                <a:spcPts val="0"/>
              </a:spcAft>
              <a:buSzPts val="1700"/>
              <a:buFont typeface="Georgia"/>
              <a:buAutoNum type="alphaLcPeriod"/>
            </a:pPr>
            <a:r>
              <a:rPr lang="en" sz="1700">
                <a:latin typeface="Georgia"/>
                <a:ea typeface="Georgia"/>
                <a:cs typeface="Georgia"/>
                <a:sym typeface="Georgia"/>
              </a:rPr>
              <a:t>No sequence number in packet</a:t>
            </a:r>
            <a:endParaRPr sz="1700">
              <a:latin typeface="Georgia"/>
              <a:ea typeface="Georgia"/>
              <a:cs typeface="Georgia"/>
              <a:sym typeface="Georgia"/>
            </a:endParaRPr>
          </a:p>
        </p:txBody>
      </p:sp>
      <p:pic>
        <p:nvPicPr>
          <p:cNvPr id="165" name="Google Shape;165;p20"/>
          <p:cNvPicPr preferRelativeResize="0"/>
          <p:nvPr/>
        </p:nvPicPr>
        <p:blipFill>
          <a:blip r:embed="rId3">
            <a:alphaModFix/>
          </a:blip>
          <a:stretch>
            <a:fillRect/>
          </a:stretch>
        </p:blipFill>
        <p:spPr>
          <a:xfrm>
            <a:off x="653250" y="1976050"/>
            <a:ext cx="4782551" cy="2419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Decode the signal</a:t>
            </a:r>
            <a:endParaRPr/>
          </a:p>
        </p:txBody>
      </p:sp>
      <p:sp>
        <p:nvSpPr>
          <p:cNvPr id="171" name="Google Shape;171;p21"/>
          <p:cNvSpPr txBox="1"/>
          <p:nvPr>
            <p:ph idx="1" type="body"/>
          </p:nvPr>
        </p:nvSpPr>
        <p:spPr>
          <a:xfrm>
            <a:off x="573625" y="2056825"/>
            <a:ext cx="4001100" cy="28251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Used Renard-Phy, an open source reverse sigfox protocol to demodulate signal</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The script takes a Sigfox WAV file and normalizes to decode the signal</a:t>
            </a:r>
            <a:endParaRPr sz="1700">
              <a:latin typeface="Georgia"/>
              <a:ea typeface="Georgia"/>
              <a:cs typeface="Georgia"/>
              <a:sym typeface="Georgia"/>
            </a:endParaRPr>
          </a:p>
          <a:p>
            <a:pPr indent="-336550" lvl="0" marL="457200" rtl="0" algn="just">
              <a:spcBef>
                <a:spcPts val="0"/>
              </a:spcBef>
              <a:spcAft>
                <a:spcPts val="0"/>
              </a:spcAft>
              <a:buSzPts val="1700"/>
              <a:buFont typeface="Georgia"/>
              <a:buChar char="●"/>
            </a:pPr>
            <a:r>
              <a:rPr lang="en" sz="1700">
                <a:latin typeface="Georgia"/>
                <a:ea typeface="Georgia"/>
                <a:cs typeface="Georgia"/>
                <a:sym typeface="Georgia"/>
              </a:rPr>
              <a:t>Tested it with given example (see figure)</a:t>
            </a:r>
            <a:endParaRPr sz="1700">
              <a:latin typeface="Georgia"/>
              <a:ea typeface="Georgia"/>
              <a:cs typeface="Georgia"/>
              <a:sym typeface="Georgia"/>
            </a:endParaRPr>
          </a:p>
        </p:txBody>
      </p:sp>
      <p:pic>
        <p:nvPicPr>
          <p:cNvPr id="172" name="Google Shape;172;p21"/>
          <p:cNvPicPr preferRelativeResize="0"/>
          <p:nvPr/>
        </p:nvPicPr>
        <p:blipFill>
          <a:blip r:embed="rId3">
            <a:alphaModFix/>
          </a:blip>
          <a:stretch>
            <a:fillRect/>
          </a:stretch>
        </p:blipFill>
        <p:spPr>
          <a:xfrm>
            <a:off x="4787288" y="2303800"/>
            <a:ext cx="4203175" cy="1876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